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9.jpg" ContentType="image/pn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79" r:id="rId2"/>
    <p:sldId id="263" r:id="rId3"/>
    <p:sldId id="382" r:id="rId4"/>
    <p:sldId id="378" r:id="rId5"/>
    <p:sldId id="380" r:id="rId6"/>
    <p:sldId id="391" r:id="rId7"/>
    <p:sldId id="383" r:id="rId8"/>
    <p:sldId id="266" r:id="rId9"/>
    <p:sldId id="275" r:id="rId10"/>
    <p:sldId id="376" r:id="rId11"/>
    <p:sldId id="385" r:id="rId12"/>
    <p:sldId id="276" r:id="rId13"/>
    <p:sldId id="277" r:id="rId14"/>
    <p:sldId id="384" r:id="rId15"/>
    <p:sldId id="315" r:id="rId16"/>
    <p:sldId id="283" r:id="rId17"/>
    <p:sldId id="375" r:id="rId18"/>
    <p:sldId id="369" r:id="rId19"/>
    <p:sldId id="386" r:id="rId20"/>
    <p:sldId id="265" r:id="rId21"/>
    <p:sldId id="269" r:id="rId22"/>
    <p:sldId id="388" r:id="rId23"/>
    <p:sldId id="389" r:id="rId24"/>
    <p:sldId id="267" r:id="rId25"/>
    <p:sldId id="387" r:id="rId26"/>
    <p:sldId id="268" r:id="rId27"/>
    <p:sldId id="270" r:id="rId28"/>
    <p:sldId id="272" r:id="rId29"/>
    <p:sldId id="274" r:id="rId30"/>
    <p:sldId id="390" r:id="rId31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&quot;%username%&quot;" initials="&quot;" lastIdx="2" clrIdx="0"/>
  <p:cmAuthor id="1" name="Michael Galle" initials="MG" lastIdx="2" clrIdx="1">
    <p:extLst>
      <p:ext uri="{19B8F6BF-5375-455C-9EA6-DF929625EA0E}">
        <p15:presenceInfo xmlns:p15="http://schemas.microsoft.com/office/powerpoint/2012/main" userId="355754102ba9b1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00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9" autoAdjust="0"/>
    <p:restoredTop sz="91000" autoAdjust="0"/>
  </p:normalViewPr>
  <p:slideViewPr>
    <p:cSldViewPr>
      <p:cViewPr varScale="1">
        <p:scale>
          <a:sx n="108" d="100"/>
          <a:sy n="108" d="100"/>
        </p:scale>
        <p:origin x="900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36" d="100"/>
          <a:sy n="36" d="100"/>
        </p:scale>
        <p:origin x="-1482" y="-72"/>
      </p:cViewPr>
      <p:guideLst>
        <p:guide orient="horz" pos="292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 anchor="b"/>
          <a:lstStyle>
            <a:lvl1pPr algn="r">
              <a:defRPr sz="1200"/>
            </a:lvl1pPr>
          </a:lstStyle>
          <a:p>
            <a:fld id="{D8F08C8D-B38A-4E54-88ED-2FB7D801FC8E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4700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/>
          <a:lstStyle>
            <a:lvl1pPr algn="r">
              <a:defRPr sz="1200"/>
            </a:lvl1pPr>
          </a:lstStyle>
          <a:p>
            <a:fld id="{5D9E2A89-E830-487B-B253-C3A56127BFDE}" type="datetimeFigureOut">
              <a:rPr lang="en-CA" smtClean="0"/>
              <a:pPr/>
              <a:t>2020-05-11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1788" y="698500"/>
            <a:ext cx="619601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2" tIns="46151" rIns="92302" bIns="46151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2302" tIns="46151" rIns="92302" bIns="461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2302" tIns="46151" rIns="92302" bIns="46151" rtlCol="0" anchor="b"/>
          <a:lstStyle>
            <a:lvl1pPr algn="r">
              <a:defRPr sz="1200"/>
            </a:lvl1pPr>
          </a:lstStyle>
          <a:p>
            <a:fld id="{881A3947-955C-452B-87C7-A049AE06002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8537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ak-system.com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ak-system.com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facebus.com/Can_Bus_Connector_Pinout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ak-system.com/PCAN-USB.199.0.html?L=1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8500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A3947-955C-452B-87C7-A049AE060028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58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A3947-955C-452B-87C7-A049AE060028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204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8500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https://evomedia.evothings.com/2013/11/Electric_Imp_elevator_remote_app.jpg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FA1AC-E54D-4EB1-88AE-9D636789D5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86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8500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https://www.peak-system.com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FA1AC-E54D-4EB1-88AE-9D636789D5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47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8500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https://www.peak-system.com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FA1AC-E54D-4EB1-88AE-9D636789D5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72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hlinkClick r:id="rId3"/>
              </a:rPr>
              <a:t>http://www.interfacebus.com/Can_Bus_Connector_Pinout.html</a:t>
            </a:r>
            <a:r>
              <a:rPr lang="en-US" sz="8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hlinkClick r:id="rId4"/>
              </a:rPr>
              <a:t>https://www.peak-system.com/PCAN-USB.199.0.html?L=1</a:t>
            </a:r>
            <a:r>
              <a:rPr lang="en-US" sz="8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A3947-955C-452B-87C7-A049AE060028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3924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8500"/>
            <a:ext cx="6196012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A3947-955C-452B-87C7-A049AE060028}" type="slidenum">
              <a:rPr lang="en-CA" smtClean="0"/>
              <a:pPr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43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3095A-8D4E-4AA0-BAEC-6EEDA2A95C2E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4a"/><Relationship Id="rId13" Type="http://schemas.openxmlformats.org/officeDocument/2006/relationships/image" Target="../media/image13.jpeg"/><Relationship Id="rId18" Type="http://schemas.openxmlformats.org/officeDocument/2006/relationships/image" Target="../media/image18.jpg"/><Relationship Id="rId3" Type="http://schemas.microsoft.com/office/2007/relationships/media" Target="../media/media9.m4a"/><Relationship Id="rId7" Type="http://schemas.microsoft.com/office/2007/relationships/media" Target="../media/media11.m4a"/><Relationship Id="rId12" Type="http://schemas.openxmlformats.org/officeDocument/2006/relationships/hyperlink" Target="https://www.creativity103.com/collections/Technology/slides/circuit_board.html" TargetMode="External"/><Relationship Id="rId17" Type="http://schemas.openxmlformats.org/officeDocument/2006/relationships/image" Target="../media/image17.jpg"/><Relationship Id="rId2" Type="http://schemas.openxmlformats.org/officeDocument/2006/relationships/audio" Target="../media/media8.m4a"/><Relationship Id="rId16" Type="http://schemas.openxmlformats.org/officeDocument/2006/relationships/image" Target="../media/image16.jpeg"/><Relationship Id="rId1" Type="http://schemas.microsoft.com/office/2007/relationships/media" Target="../media/media8.m4a"/><Relationship Id="rId6" Type="http://schemas.openxmlformats.org/officeDocument/2006/relationships/audio" Target="../media/media10.m4a"/><Relationship Id="rId11" Type="http://schemas.openxmlformats.org/officeDocument/2006/relationships/image" Target="../media/image12.jpg"/><Relationship Id="rId5" Type="http://schemas.microsoft.com/office/2007/relationships/media" Target="../media/media10.m4a"/><Relationship Id="rId15" Type="http://schemas.openxmlformats.org/officeDocument/2006/relationships/image" Target="../media/image15.jpeg"/><Relationship Id="rId10" Type="http://schemas.openxmlformats.org/officeDocument/2006/relationships/notesSlide" Target="../notesSlides/notesSlide2.xml"/><Relationship Id="rId19" Type="http://schemas.openxmlformats.org/officeDocument/2006/relationships/image" Target="../media/image2.png"/><Relationship Id="rId4" Type="http://schemas.openxmlformats.org/officeDocument/2006/relationships/audio" Target="../media/media9.m4a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jpe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jp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png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e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emf"/><Relationship Id="rId5" Type="http://schemas.openxmlformats.org/officeDocument/2006/relationships/hyperlink" Target="https://pxhere.com/en/photo/918274" TargetMode="Externa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8.png"/><Relationship Id="rId5" Type="http://schemas.openxmlformats.org/officeDocument/2006/relationships/hyperlink" Target="https://pxhere.com/en/photo/918274" TargetMode="Externa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emf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s://www.spotlightmetal.com/markindustrymark-business-network-mark40mark-presents-new-markindustrymark-standard-a-673874/" TargetMode="External"/><Relationship Id="rId5" Type="http://schemas.openxmlformats.org/officeDocument/2006/relationships/image" Target="../media/image29.jp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gif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hyperlink" Target="https://stackoverflow.com/users/6799265/am1704" TargetMode="Externa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2.m4a"/><Relationship Id="rId7" Type="http://schemas.openxmlformats.org/officeDocument/2006/relationships/image" Target="../media/image37.sv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2.m4a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4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audio" Target="../media/media25.m4a"/><Relationship Id="rId5" Type="http://schemas.microsoft.com/office/2007/relationships/media" Target="../media/media25.m4a"/><Relationship Id="rId4" Type="http://schemas.openxmlformats.org/officeDocument/2006/relationships/audio" Target="../media/media24.m4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8.m4a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8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m4a"/><Relationship Id="rId7" Type="http://schemas.openxmlformats.org/officeDocument/2006/relationships/image" Target="../media/image2.png"/><Relationship Id="rId2" Type="http://schemas.microsoft.com/office/2007/relationships/media" Target="../media/media34.m4a"/><Relationship Id="rId1" Type="http://schemas.openxmlformats.org/officeDocument/2006/relationships/video" Target="https://www.youtube.com/embed/NkdtqAjuLWk?feature=oembed" TargetMode="External"/><Relationship Id="rId6" Type="http://schemas.openxmlformats.org/officeDocument/2006/relationships/hyperlink" Target="https://youtu.be/NkdtqAjuLWk" TargetMode="External"/><Relationship Id="rId5" Type="http://schemas.openxmlformats.org/officeDocument/2006/relationships/image" Target="../media/image42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hyperlink" Target="https://docs.google.com/document/d/1ojkXjcgM11PnFIieIrfDy_Rlk1Q55QFs1dZmLz_nGm8/ed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emf"/><Relationship Id="rId5" Type="http://schemas.openxmlformats.org/officeDocument/2006/relationships/hyperlink" Target="https://pxhere.com/fr/photo/874457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emf"/><Relationship Id="rId5" Type="http://schemas.openxmlformats.org/officeDocument/2006/relationships/hyperlink" Target="https://pxhere.com/fr/photo/874457" TargetMode="Externa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hyperlink" Target="https://www.peoplematters.in/article/hr-technology/39-chose-technology-adoption-as-talent-priority-study-17973" TargetMode="Externa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hyperlink" Target="https://conservationbytes.com/2019/04/08/ecological-network-analysis-workshop/" TargetMode="Externa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l="-44000" t="-54000" r="-34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CE85-145D-41C0-82FC-D1EEC64D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6E85F-1231-4066-919D-0B29E4664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Elevator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44BAA-75C1-4600-9D3D-F5045E9B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1</a:t>
            </a:fld>
            <a:endParaRPr lang="en-CA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E8D25C-BDB3-451B-BEB4-3DB5DDA4C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352" y="6222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10000"/>
            <a:lum/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keyboard&#10;&#10;Description automatically generated">
            <a:extLst>
              <a:ext uri="{FF2B5EF4-FFF2-40B4-BE49-F238E27FC236}">
                <a16:creationId xmlns:a16="http://schemas.microsoft.com/office/drawing/2014/main" id="{12DFE90D-5617-42EE-B979-548E8EDDB19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95" b="1"/>
          <a:stretch/>
        </p:blipFill>
        <p:spPr>
          <a:xfrm rot="5400000">
            <a:off x="515973" y="1815800"/>
            <a:ext cx="2804433" cy="2445580"/>
          </a:xfrm>
          <a:prstGeom prst="rect">
            <a:avLst/>
          </a:prstGeom>
        </p:spPr>
      </p:pic>
      <p:pic>
        <p:nvPicPr>
          <p:cNvPr id="12" name="Picture 11" descr="A picture containing indoor, table, wooden, sitting&#10;&#10;Description automatically generated">
            <a:extLst>
              <a:ext uri="{FF2B5EF4-FFF2-40B4-BE49-F238E27FC236}">
                <a16:creationId xmlns:a16="http://schemas.microsoft.com/office/drawing/2014/main" id="{257AAC50-896E-478C-AE02-3EAA03640A4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" r="-6" b="4402"/>
          <a:stretch/>
        </p:blipFill>
        <p:spPr>
          <a:xfrm>
            <a:off x="7752183" y="4917893"/>
            <a:ext cx="2366679" cy="1645997"/>
          </a:xfrm>
          <a:prstGeom prst="rect">
            <a:avLst/>
          </a:prstGeom>
        </p:spPr>
      </p:pic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A619121F-494A-49EA-85A7-696DF36D478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4750"/>
          <a:stretch/>
        </p:blipFill>
        <p:spPr>
          <a:xfrm rot="5400000">
            <a:off x="5004437" y="2038481"/>
            <a:ext cx="2848349" cy="2034659"/>
          </a:xfrm>
          <a:prstGeom prst="rect">
            <a:avLst/>
          </a:pr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747A3F0-7C54-4F13-B2C8-D02D9D8BA49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r="37361" b="-3"/>
          <a:stretch/>
        </p:blipFill>
        <p:spPr>
          <a:xfrm rot="10800000">
            <a:off x="3258803" y="1631636"/>
            <a:ext cx="2034658" cy="28483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A264D-DAD2-4272-B780-1B0AEA96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8608" y="6381328"/>
            <a:ext cx="43614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A83095A-8D4E-4AA0-BAEC-6EEDA2A95C2E}" type="slidenum">
              <a:rPr lang="en-CA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4F5C12-26B0-41CC-B7B2-A2CE73F46817}"/>
              </a:ext>
            </a:extLst>
          </p:cNvPr>
          <p:cNvSpPr txBox="1">
            <a:spLocks/>
          </p:cNvSpPr>
          <p:nvPr/>
        </p:nvSpPr>
        <p:spPr>
          <a:xfrm>
            <a:off x="191344" y="188640"/>
            <a:ext cx="1180931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Key Components</a:t>
            </a:r>
            <a:endParaRPr lang="en-CA" sz="28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35B0010C-24EB-44B4-AE17-23204047C8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1184800"/>
            <a:ext cx="2366679" cy="1325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29935-F445-463C-B140-77C51D21ADAE}"/>
              </a:ext>
            </a:extLst>
          </p:cNvPr>
          <p:cNvSpPr txBox="1"/>
          <p:nvPr/>
        </p:nvSpPr>
        <p:spPr>
          <a:xfrm>
            <a:off x="1143314" y="4594148"/>
            <a:ext cx="151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Header Panel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CFCF3E-67E6-44CF-A339-AE4D3B5836B9}"/>
              </a:ext>
            </a:extLst>
          </p:cNvPr>
          <p:cNvSpPr txBox="1"/>
          <p:nvPr/>
        </p:nvSpPr>
        <p:spPr>
          <a:xfrm>
            <a:off x="3425836" y="4568571"/>
            <a:ext cx="151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STM32 </a:t>
            </a:r>
            <a:r>
              <a:rPr lang="en-US" dirty="0" err="1"/>
              <a:t>Nucleo</a:t>
            </a:r>
            <a:r>
              <a:rPr lang="en-US" dirty="0"/>
              <a:t> 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B21C1-8C30-4F11-9E51-CF2D782A1F16}"/>
              </a:ext>
            </a:extLst>
          </p:cNvPr>
          <p:cNvSpPr txBox="1"/>
          <p:nvPr/>
        </p:nvSpPr>
        <p:spPr>
          <a:xfrm>
            <a:off x="5411282" y="4568572"/>
            <a:ext cx="2034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Transceiver, Floor Indicator and debounce circuits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473BF4-6E6C-4750-90A2-5C2A6B9F83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2974905"/>
            <a:ext cx="2366679" cy="1645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C135F9-F266-437E-A730-470611A72632}"/>
              </a:ext>
            </a:extLst>
          </p:cNvPr>
          <p:cNvSpPr txBox="1"/>
          <p:nvPr/>
        </p:nvSpPr>
        <p:spPr>
          <a:xfrm>
            <a:off x="10508280" y="1494197"/>
            <a:ext cx="151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3CD0E-C11C-4FF9-A768-324C63AEF59A}"/>
              </a:ext>
            </a:extLst>
          </p:cNvPr>
          <p:cNvSpPr txBox="1"/>
          <p:nvPr/>
        </p:nvSpPr>
        <p:spPr>
          <a:xfrm>
            <a:off x="10488487" y="3748654"/>
            <a:ext cx="151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USB/CAN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29EFDB-D346-4AE7-9AC1-06DA6CD2A7DF}"/>
              </a:ext>
            </a:extLst>
          </p:cNvPr>
          <p:cNvSpPr txBox="1"/>
          <p:nvPr/>
        </p:nvSpPr>
        <p:spPr>
          <a:xfrm>
            <a:off x="10513100" y="5633779"/>
            <a:ext cx="151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Floor Req. pushbutton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2CD07-42DB-4BB9-ABE5-EB6CEF6FBD4A}"/>
              </a:ext>
            </a:extLst>
          </p:cNvPr>
          <p:cNvSpPr txBox="1"/>
          <p:nvPr/>
        </p:nvSpPr>
        <p:spPr>
          <a:xfrm>
            <a:off x="3206887" y="4383905"/>
            <a:ext cx="23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089995-ECF8-4B35-85D3-7E2F08BDF6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238167" y="4219479"/>
            <a:ext cx="609600" cy="609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13D972-F3C4-4BAC-9EBA-E94CA196E0AA}"/>
              </a:ext>
            </a:extLst>
          </p:cNvPr>
          <p:cNvSpPr txBox="1"/>
          <p:nvPr/>
        </p:nvSpPr>
        <p:spPr>
          <a:xfrm>
            <a:off x="7719637" y="6484694"/>
            <a:ext cx="23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4DA02F2-6DAE-4083-AC2A-3E14C5DF01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707354" y="6259332"/>
            <a:ext cx="609600" cy="609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4F2CBA-2287-41C8-8D94-E0C4554F497D}"/>
              </a:ext>
            </a:extLst>
          </p:cNvPr>
          <p:cNvSpPr txBox="1"/>
          <p:nvPr/>
        </p:nvSpPr>
        <p:spPr>
          <a:xfrm>
            <a:off x="1012482" y="6300028"/>
            <a:ext cx="143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COVID-19</a:t>
            </a:r>
          </a:p>
        </p:txBody>
      </p:sp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C4069B-D011-4581-8B34-FBA47A613AC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90599" y="6179894"/>
            <a:ext cx="609600" cy="609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8D8567-E454-4BCE-B5A9-2F032C225C1C}"/>
              </a:ext>
            </a:extLst>
          </p:cNvPr>
          <p:cNvSpPr txBox="1"/>
          <p:nvPr/>
        </p:nvSpPr>
        <p:spPr>
          <a:xfrm>
            <a:off x="7698830" y="4358254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2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BBEAB1-8D58-47A5-914E-85E8008E78A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696949" y="41179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63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974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74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Connection to Theory</a:t>
            </a:r>
            <a:b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 this semester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910E29-5B62-4BB1-91A3-5B4BC417B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707" y="6234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solidFill>
                  <a:schemeClr val="bg1"/>
                </a:solidFill>
              </a:rPr>
              <a:t>Software Engineering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03" y="658882"/>
            <a:ext cx="1045607" cy="10972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5" y="2871982"/>
            <a:ext cx="4683778" cy="318168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In this project we will build a ‘connected’ elevator with database and control features that will be accessible via a web-page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should we learn to do this?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41" y="179498"/>
            <a:ext cx="2443301" cy="2443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93" y="3198952"/>
            <a:ext cx="1324318" cy="1789619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5137956"/>
            <a:ext cx="2208230" cy="1297334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767D61-5FF6-4109-8409-D0A6C8AF76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9336" y="61304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5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</a:rPr>
              <a:t>Software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Back-End Development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Server (PHP/C++, possibly Python)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Databases (MySQL)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Driver control of PCAN USB/CAN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   adapter (C/C++)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Front-End development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Website (HTML, CSS, JavaScript)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2653B-3FFE-4F6D-BF21-A5699C089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34" y="3414924"/>
            <a:ext cx="2291642" cy="1593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5355E-9245-471F-93A1-B6AD0CBE3B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17" y="121656"/>
            <a:ext cx="3437539" cy="2406277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98B550BE-058E-4814-98F7-918738005D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50" y="5096211"/>
            <a:ext cx="2407535" cy="13482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3A51F2B-F058-46E3-8987-AC3BDF050758}"/>
              </a:ext>
            </a:extLst>
          </p:cNvPr>
          <p:cNvSpPr/>
          <p:nvPr/>
        </p:nvSpPr>
        <p:spPr>
          <a:xfrm>
            <a:off x="8658516" y="1396289"/>
            <a:ext cx="923633" cy="37652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32C7CB-D40C-4440-B8FA-793F61C62C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2561" y="61396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</a:rPr>
              <a:t>Data Communications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792" y="2815229"/>
            <a:ext cx="4884476" cy="3181684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CAN and LAN networking and communications protocols </a:t>
            </a:r>
          </a:p>
          <a:p>
            <a:r>
              <a:rPr lang="en-US" sz="1800" dirty="0">
                <a:solidFill>
                  <a:schemeClr val="bg1"/>
                </a:solidFill>
              </a:rPr>
              <a:t>CAN/GPIO programming &amp; communications of the floor/elevator nodes using the Hardware Abstraction Layer (HAL) </a:t>
            </a:r>
          </a:p>
          <a:p>
            <a:r>
              <a:rPr lang="en-US" sz="1800" dirty="0">
                <a:solidFill>
                  <a:schemeClr val="bg1"/>
                </a:solidFill>
              </a:rPr>
              <a:t>How CAN &amp; Ethernet transceivers encode the signals on a bus </a:t>
            </a:r>
          </a:p>
          <a:p>
            <a:pPr>
              <a:buFontTx/>
              <a:buChar char="-"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C5355E-9245-471F-93A1-B6AD0CBE3B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17" y="121656"/>
            <a:ext cx="3437539" cy="2406277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A51F2B-F058-46E3-8987-AC3BDF050758}"/>
              </a:ext>
            </a:extLst>
          </p:cNvPr>
          <p:cNvSpPr/>
          <p:nvPr/>
        </p:nvSpPr>
        <p:spPr>
          <a:xfrm>
            <a:off x="10324101" y="950762"/>
            <a:ext cx="308404" cy="118209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ircuit board&#10;&#10;Description automatically generated">
            <a:extLst>
              <a:ext uri="{FF2B5EF4-FFF2-40B4-BE49-F238E27FC236}">
                <a16:creationId xmlns:a16="http://schemas.microsoft.com/office/drawing/2014/main" id="{8DC90C12-6CDF-4D68-B851-80CDD0BD6F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2" r="37361" b="-3"/>
          <a:stretch/>
        </p:blipFill>
        <p:spPr>
          <a:xfrm rot="10800000">
            <a:off x="6530850" y="3212975"/>
            <a:ext cx="1465161" cy="2051101"/>
          </a:xfrm>
          <a:prstGeom prst="rect">
            <a:avLst/>
          </a:prstGeom>
        </p:spPr>
      </p:pic>
      <p:pic>
        <p:nvPicPr>
          <p:cNvPr id="16" name="Picture 15" descr="A circuit board&#10;&#10;Description automatically generated">
            <a:extLst>
              <a:ext uri="{FF2B5EF4-FFF2-40B4-BE49-F238E27FC236}">
                <a16:creationId xmlns:a16="http://schemas.microsoft.com/office/drawing/2014/main" id="{00308323-69F3-4F5B-96BA-3C4B1127F11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4750"/>
          <a:stretch/>
        </p:blipFill>
        <p:spPr>
          <a:xfrm rot="5400000">
            <a:off x="9566886" y="4784402"/>
            <a:ext cx="2419137" cy="172806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C5BDB4-41B0-4778-989E-C6C476937B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2561" y="61821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65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B870C4-BDCC-48BF-A94B-4BAC4F352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1864" y="6492876"/>
            <a:ext cx="5716488" cy="365125"/>
          </a:xfrm>
        </p:spPr>
        <p:txBody>
          <a:bodyPr/>
          <a:lstStyle/>
          <a:p>
            <a:r>
              <a:rPr lang="de-DE" dirty="0"/>
              <a:t>Dr. Monzur Kabir  /  Dr. Michael A. Galle 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3A299-9DFD-4EF8-A204-214674EA8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F50FD-EDF6-4D7D-908A-D6FD23957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888" y="1412776"/>
            <a:ext cx="8202880" cy="3835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7C51E-5854-4F2C-8924-E358B94FA010}"/>
              </a:ext>
            </a:extLst>
          </p:cNvPr>
          <p:cNvSpPr txBox="1"/>
          <p:nvPr/>
        </p:nvSpPr>
        <p:spPr>
          <a:xfrm>
            <a:off x="1991545" y="375319"/>
            <a:ext cx="800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Datacom: Programming the STM32 for CAN/GPIO</a:t>
            </a:r>
            <a:endParaRPr lang="en-CA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650ED-CD17-4FD2-B330-402C0BA0D065}"/>
              </a:ext>
            </a:extLst>
          </p:cNvPr>
          <p:cNvSpPr txBox="1"/>
          <p:nvPr/>
        </p:nvSpPr>
        <p:spPr>
          <a:xfrm>
            <a:off x="3071664" y="5624609"/>
            <a:ext cx="724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STM32CubeMx screenshot of STM32 clock tree – Programming via HAL</a:t>
            </a:r>
            <a:endParaRPr lang="en-CA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1FAEAD-828C-4E6A-81E1-AF1C4E455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4800" y="61880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5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1D1B71-11AA-4233-86E9-31F63C88FB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12" y="1000852"/>
            <a:ext cx="7574575" cy="5281858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Monzur Kabir  /  Dr. Michael A. Galle 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4A92EE-1E25-47C3-92C3-19AB1B6155B5}"/>
              </a:ext>
            </a:extLst>
          </p:cNvPr>
          <p:cNvSpPr/>
          <p:nvPr/>
        </p:nvSpPr>
        <p:spPr>
          <a:xfrm>
            <a:off x="6772247" y="1988840"/>
            <a:ext cx="338437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330FE-F0C9-4D6F-8496-A30C81B24F00}"/>
              </a:ext>
            </a:extLst>
          </p:cNvPr>
          <p:cNvSpPr txBox="1"/>
          <p:nvPr/>
        </p:nvSpPr>
        <p:spPr>
          <a:xfrm>
            <a:off x="1991545" y="375319"/>
            <a:ext cx="800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Datacom: Programming the STM32 for CAN/GPIO </a:t>
            </a:r>
            <a:endParaRPr lang="en-C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9F458-BB81-4247-A2AA-C4897487A64E}"/>
              </a:ext>
            </a:extLst>
          </p:cNvPr>
          <p:cNvSpPr txBox="1"/>
          <p:nvPr/>
        </p:nvSpPr>
        <p:spPr>
          <a:xfrm>
            <a:off x="2145477" y="6385024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STM32 Manual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8FADE1-0057-43E2-9910-DDDF2478D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7025" y="615246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10000"/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44C19-608D-4606-A699-592EA121D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124" y="966101"/>
            <a:ext cx="5929154" cy="2427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59405"/>
            <a:ext cx="7772400" cy="648072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Arial" pitchFamily="34" charset="0"/>
                <a:cs typeface="Arial" pitchFamily="34" charset="0"/>
              </a:rPr>
              <a:t>Datacom: CAN Network Components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655840" y="6492876"/>
            <a:ext cx="2895600" cy="365125"/>
          </a:xfrm>
        </p:spPr>
        <p:txBody>
          <a:bodyPr/>
          <a:lstStyle/>
          <a:p>
            <a:r>
              <a:rPr lang="de-DE"/>
              <a:t>Dr. Monzur Kabir  /  Dr. Michael A. Galle </a:t>
            </a:r>
            <a:endParaRPr lang="en-CA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184232" y="6492876"/>
            <a:ext cx="2133600" cy="365125"/>
          </a:xfrm>
        </p:spPr>
        <p:txBody>
          <a:bodyPr/>
          <a:lstStyle/>
          <a:p>
            <a:fld id="{7395923E-DF7F-406E-900C-6127807A0252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8589117" y="1151729"/>
            <a:ext cx="188062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CAN controller is usually part of the microcontroller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89117" y="2307762"/>
            <a:ext cx="188062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CAN transceiver is usually a separate IC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8320862" y="1231767"/>
            <a:ext cx="268255" cy="901940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8320863" y="2311772"/>
            <a:ext cx="268255" cy="540057"/>
          </a:xfrm>
          <a:prstGeom prst="rightBrac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DD9F3AE-D445-46DD-A13E-AE702A282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29512" y="3854820"/>
            <a:ext cx="5045370" cy="1775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EA3811-E7B8-489A-8017-E058298BAE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858" y="3517562"/>
            <a:ext cx="1786745" cy="3059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F0FA84-5ADA-48B9-BBFE-39E4AD4D4BD7}"/>
              </a:ext>
            </a:extLst>
          </p:cNvPr>
          <p:cNvSpPr txBox="1"/>
          <p:nvPr/>
        </p:nvSpPr>
        <p:spPr>
          <a:xfrm>
            <a:off x="6243872" y="3051161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STM32 Manual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980766-6E4D-4870-B51C-B0314B8FC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1344" y="61880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10000"/>
            <a:lum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3000" r="-3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CAN message frame forma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67608" y="1962687"/>
            <a:ext cx="7392821" cy="357325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552" y="188641"/>
            <a:ext cx="7772400" cy="648072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Arial" pitchFamily="34" charset="0"/>
                <a:cs typeface="Arial" pitchFamily="34" charset="0"/>
              </a:rPr>
              <a:t>Datacom: CAN Frames / Capabilities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655840" y="6492876"/>
            <a:ext cx="2895600" cy="365125"/>
          </a:xfrm>
        </p:spPr>
        <p:txBody>
          <a:bodyPr/>
          <a:lstStyle/>
          <a:p>
            <a:r>
              <a:rPr lang="de-DE"/>
              <a:t>Dr. Monzur Kabir  /  Dr. Michael A. Galle </a:t>
            </a:r>
            <a:endParaRPr lang="en-CA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184232" y="6492876"/>
            <a:ext cx="2133600" cy="365125"/>
          </a:xfrm>
        </p:spPr>
        <p:txBody>
          <a:bodyPr/>
          <a:lstStyle/>
          <a:p>
            <a:fld id="{7395923E-DF7F-406E-900C-6127807A0252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802058" y="1725096"/>
            <a:ext cx="3024336" cy="33855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7800" indent="-177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Standard Mode Frame Format</a:t>
            </a:r>
            <a:endParaRPr lang="en-CA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6719" y="4195925"/>
            <a:ext cx="12573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>
            <a:off x="5450130" y="3451468"/>
            <a:ext cx="864096" cy="8640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6A7496-0078-453C-A7A1-F2FAAAFFD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9336" y="61880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Details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1C7A53-9E61-4B31-8DC5-D51A25FDB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98" y="62484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552" y="188641"/>
            <a:ext cx="7772400" cy="648072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The Elevator Project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184232" y="6492876"/>
            <a:ext cx="2133600" cy="365125"/>
          </a:xfrm>
        </p:spPr>
        <p:txBody>
          <a:bodyPr/>
          <a:lstStyle/>
          <a:p>
            <a:fld id="{7395923E-DF7F-406E-900C-6127807A0252}" type="slidenum">
              <a:rPr lang="en-CA" smtClean="0"/>
              <a:pPr/>
              <a:t>2</a:t>
            </a:fld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2063552" y="1777316"/>
            <a:ext cx="8208912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82880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ea typeface="Verdana" pitchFamily="34" charset="0"/>
                <a:cs typeface="Arial" pitchFamily="34" charset="0"/>
              </a:rPr>
              <a:t>Course website/portal</a:t>
            </a:r>
          </a:p>
          <a:p>
            <a:pPr marL="171450" indent="-182880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ea typeface="Verdana" pitchFamily="34" charset="0"/>
                <a:cs typeface="Arial" pitchFamily="34" charset="0"/>
              </a:rPr>
              <a:t>Course Outline </a:t>
            </a:r>
          </a:p>
          <a:p>
            <a:pPr marL="171450" indent="-182880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ea typeface="Verdana" pitchFamily="34" charset="0"/>
                <a:cs typeface="Arial" pitchFamily="34" charset="0"/>
              </a:rPr>
              <a:t>Project Charter </a:t>
            </a:r>
          </a:p>
          <a:p>
            <a:pPr marL="171450" indent="-182880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ea typeface="Verdana" pitchFamily="34" charset="0"/>
                <a:cs typeface="Arial" pitchFamily="34" charset="0"/>
              </a:rPr>
              <a:t>Course Delivery Schedule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63552" y="377974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Arial" pitchFamily="34" charset="0"/>
                <a:ea typeface="Verdana" pitchFamily="34" charset="0"/>
                <a:cs typeface="Arial" pitchFamily="34" charset="0"/>
              </a:rPr>
              <a:t>Instructors</a:t>
            </a:r>
            <a:r>
              <a:rPr lang="en-CA" dirty="0">
                <a:latin typeface="Arial" pitchFamily="34" charset="0"/>
                <a:ea typeface="Verdana" pitchFamily="34" charset="0"/>
                <a:cs typeface="Arial" pitchFamily="34" charset="0"/>
              </a:rPr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7569" y="4365104"/>
            <a:ext cx="3746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Verdana" pitchFamily="34" charset="0"/>
                <a:ea typeface="Verdana" pitchFamily="34" charset="0"/>
                <a:cs typeface="Verdana" pitchFamily="34" charset="0"/>
              </a:rPr>
              <a:t>Michael A. Galle</a:t>
            </a:r>
          </a:p>
          <a:p>
            <a:pPr marL="266700" indent="-266700"/>
            <a:r>
              <a:rPr lang="en-CA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Room A3223, Cambridge Campus </a:t>
            </a:r>
          </a:p>
          <a:p>
            <a:pPr marL="266700" indent="-266700"/>
            <a:r>
              <a:rPr lang="en-CA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Tel. Ext. 2283</a:t>
            </a:r>
          </a:p>
          <a:p>
            <a:pPr marL="266700" indent="-266700"/>
            <a:r>
              <a:rPr lang="en-CA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mgalle@conestogac.on.ca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6118" y="4365104"/>
            <a:ext cx="3746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Verdana" pitchFamily="34" charset="0"/>
                <a:ea typeface="Verdana" pitchFamily="34" charset="0"/>
                <a:cs typeface="Verdana" pitchFamily="34" charset="0"/>
              </a:rPr>
              <a:t>Ali Tehrani</a:t>
            </a:r>
          </a:p>
          <a:p>
            <a:pPr marL="266700" indent="-266700"/>
            <a:r>
              <a:rPr lang="en-CA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Room A3223, Cambridge Campus </a:t>
            </a:r>
          </a:p>
          <a:p>
            <a:pPr marL="266700" indent="-266700"/>
            <a:r>
              <a:rPr lang="en-CA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Tel. Ext. 3275</a:t>
            </a:r>
          </a:p>
          <a:p>
            <a:pPr marL="266700" indent="-266700"/>
            <a:r>
              <a:rPr lang="en-CA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atehrani@conestogac.on.ca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73AB0D-6895-4CC0-9D96-1099A97FE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455056"/>
            <a:ext cx="4322186" cy="2419337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1844" y="677036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Phases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Hierarchy">
            <a:extLst>
              <a:ext uri="{FF2B5EF4-FFF2-40B4-BE49-F238E27FC236}">
                <a16:creationId xmlns:a16="http://schemas.microsoft.com/office/drawing/2014/main" id="{82575669-C856-4FFE-A7E6-572E82809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437" y="1700784"/>
            <a:ext cx="3785616" cy="378561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240016" y="2421683"/>
            <a:ext cx="5616624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Phase 1 </a:t>
            </a:r>
            <a:r>
              <a:rPr lang="en-US" sz="2400" dirty="0">
                <a:solidFill>
                  <a:schemeClr val="tx2"/>
                </a:solidFill>
              </a:rPr>
              <a:t>(2 </a:t>
            </a:r>
            <a:r>
              <a:rPr lang="en-US" sz="2400" dirty="0" err="1">
                <a:solidFill>
                  <a:schemeClr val="tx2"/>
                </a:solidFill>
              </a:rPr>
              <a:t>Wks</a:t>
            </a:r>
            <a:r>
              <a:rPr lang="en-US" sz="2400" dirty="0">
                <a:solidFill>
                  <a:schemeClr val="tx2"/>
                </a:solidFill>
              </a:rPr>
              <a:t>): CAN network </a:t>
            </a:r>
          </a:p>
          <a:p>
            <a:pPr marL="1714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Phase 2 </a:t>
            </a:r>
            <a:r>
              <a:rPr lang="en-US" sz="2400" dirty="0">
                <a:solidFill>
                  <a:schemeClr val="tx2"/>
                </a:solidFill>
              </a:rPr>
              <a:t>(7 </a:t>
            </a:r>
            <a:r>
              <a:rPr lang="en-US" sz="2400" dirty="0" err="1">
                <a:solidFill>
                  <a:schemeClr val="tx2"/>
                </a:solidFill>
              </a:rPr>
              <a:t>Wks</a:t>
            </a:r>
            <a:r>
              <a:rPr lang="en-US" sz="2400" dirty="0">
                <a:solidFill>
                  <a:schemeClr val="tx2"/>
                </a:solidFill>
              </a:rPr>
              <a:t>): LAN network, remote control, database and programming</a:t>
            </a:r>
          </a:p>
          <a:p>
            <a:pPr marL="1714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Phase 3 </a:t>
            </a:r>
            <a:r>
              <a:rPr lang="en-US" sz="2400" dirty="0">
                <a:solidFill>
                  <a:schemeClr val="tx2"/>
                </a:solidFill>
              </a:rPr>
              <a:t>(3 Weeks):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System integration 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2DD745-F044-4580-A823-36030B0C3493}"/>
              </a:ext>
            </a:extLst>
          </p:cNvPr>
          <p:cNvSpPr/>
          <p:nvPr/>
        </p:nvSpPr>
        <p:spPr>
          <a:xfrm>
            <a:off x="983432" y="4509120"/>
            <a:ext cx="840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Phase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964CBE-2D10-4BEF-AF24-FC357C059D63}"/>
              </a:ext>
            </a:extLst>
          </p:cNvPr>
          <p:cNvSpPr/>
          <p:nvPr/>
        </p:nvSpPr>
        <p:spPr>
          <a:xfrm>
            <a:off x="2132722" y="4508752"/>
            <a:ext cx="840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Phase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21C56-4993-4E02-AB42-37D81BA00CA2}"/>
              </a:ext>
            </a:extLst>
          </p:cNvPr>
          <p:cNvSpPr/>
          <p:nvPr/>
        </p:nvSpPr>
        <p:spPr>
          <a:xfrm>
            <a:off x="3327967" y="4508752"/>
            <a:ext cx="840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Phase 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10DB96-B9BC-494F-9B42-216D7707642A}"/>
              </a:ext>
            </a:extLst>
          </p:cNvPr>
          <p:cNvSpPr/>
          <p:nvPr/>
        </p:nvSpPr>
        <p:spPr>
          <a:xfrm>
            <a:off x="2148441" y="2349248"/>
            <a:ext cx="832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Project 6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09B97F-DB28-42BD-B047-5184A2498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6111875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BDD2AEB-A2E4-4B90-9B27-9AE3B05C23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31504" y="6117355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CC0107-7A1F-4CC7-ADE2-CAC63C725A4F}"/>
              </a:ext>
            </a:extLst>
          </p:cNvPr>
          <p:cNvSpPr txBox="1"/>
          <p:nvPr/>
        </p:nvSpPr>
        <p:spPr>
          <a:xfrm>
            <a:off x="2317583" y="629900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COVID-19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6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4672" y="1401859"/>
            <a:ext cx="4130185" cy="4054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Phase 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839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4609138" y="1401858"/>
            <a:ext cx="7175493" cy="37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marL="1778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Implement a CAN messaging protocol that is common amongst all groups </a:t>
            </a:r>
          </a:p>
          <a:p>
            <a:pPr marL="1778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Implement a node configuration that is common among all groups</a:t>
            </a:r>
            <a:endParaRPr lang="en-US" sz="2000" dirty="0">
              <a:solidFill>
                <a:schemeClr val="tx2"/>
              </a:solidFill>
            </a:endParaRPr>
          </a:p>
          <a:p>
            <a:pPr marL="1778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Fully functioning CAN network involving a variety of controlling and controlled devices and more than two CAN-nodes</a:t>
            </a:r>
            <a:endParaRPr lang="en-US" sz="2000" dirty="0">
              <a:solidFill>
                <a:schemeClr val="tx2"/>
              </a:solidFill>
            </a:endParaRPr>
          </a:p>
          <a:p>
            <a:pPr marL="1778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Test plan and results</a:t>
            </a:r>
            <a:endParaRPr lang="en-US" sz="2000" dirty="0">
              <a:solidFill>
                <a:schemeClr val="tx2"/>
              </a:solidFill>
            </a:endParaRPr>
          </a:p>
          <a:p>
            <a:pPr marL="177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177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535970" y="4114799"/>
            <a:ext cx="3655725" cy="2743201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91EA9F-96D5-4989-AB20-3DB3A19AD4D1}"/>
              </a:ext>
            </a:extLst>
          </p:cNvPr>
          <p:cNvSpPr txBox="1"/>
          <p:nvPr/>
        </p:nvSpPr>
        <p:spPr>
          <a:xfrm>
            <a:off x="6095847" y="4715332"/>
            <a:ext cx="3528392" cy="1754326"/>
          </a:xfrm>
          <a:prstGeom prst="rect">
            <a:avLst/>
          </a:prstGeom>
          <a:solidFill>
            <a:schemeClr val="accent6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Modification due to COVID-19</a:t>
            </a:r>
          </a:p>
          <a:p>
            <a:r>
              <a:rPr lang="en-US" dirty="0">
                <a:solidFill>
                  <a:schemeClr val="bg1"/>
                </a:solidFill>
              </a:rPr>
              <a:t>- Phase reduced to 2 weeks</a:t>
            </a:r>
          </a:p>
          <a:p>
            <a:r>
              <a:rPr lang="en-US" dirty="0">
                <a:solidFill>
                  <a:schemeClr val="bg1"/>
                </a:solidFill>
              </a:rPr>
              <a:t>- Functionality to be simulated and group members will each program the STM-32 </a:t>
            </a:r>
            <a:r>
              <a:rPr lang="en-US" dirty="0" err="1">
                <a:solidFill>
                  <a:schemeClr val="bg1"/>
                </a:solidFill>
              </a:rPr>
              <a:t>nucleoboard</a:t>
            </a:r>
            <a:r>
              <a:rPr lang="en-US" dirty="0">
                <a:solidFill>
                  <a:schemeClr val="bg1"/>
                </a:solidFill>
              </a:rPr>
              <a:t> as per separate instructions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121F8A-2467-4F0F-B044-9AA5E502C5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5360" y="605155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5A545A-9E9D-444A-BBDB-A80124CB99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4538" y="6155464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67A03C-AF7F-46FB-9390-B3E6FD48AB1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75825" y="616485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8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1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4672" y="1401859"/>
            <a:ext cx="4130185" cy="4054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Phase 2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839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4259180" y="1553134"/>
            <a:ext cx="6848570" cy="37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Build a user interface for control</a:t>
            </a:r>
            <a:endParaRPr lang="en-US" sz="20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Build a remotely accessible (read/write) data repository </a:t>
            </a:r>
            <a:endParaRPr lang="en-US" sz="20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Build an internet based remote access system to monitor and control an industrial system</a:t>
            </a:r>
            <a:endParaRPr lang="en-US" sz="2000" dirty="0">
              <a:solidFill>
                <a:schemeClr val="tx2"/>
              </a:solidFill>
            </a:endParaRPr>
          </a:p>
          <a:p>
            <a:pPr marL="177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177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535970" y="4114799"/>
            <a:ext cx="3655725" cy="2743201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E2DFD2-D601-435B-9BF2-E3CAFFDD0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" y="61584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1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4672" y="1401859"/>
            <a:ext cx="4130185" cy="4054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Phase 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839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4259180" y="1553134"/>
            <a:ext cx="6517340" cy="37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marL="1778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Connect the CAN network to the LAN network (internet)</a:t>
            </a:r>
            <a:endParaRPr lang="en-US" sz="2000" dirty="0">
              <a:solidFill>
                <a:schemeClr val="tx2"/>
              </a:solidFill>
            </a:endParaRPr>
          </a:p>
          <a:p>
            <a:pPr marL="1778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Build a fully functioning CAN diagnostic and reporting system </a:t>
            </a:r>
            <a:endParaRPr lang="en-US" sz="2000" dirty="0">
              <a:solidFill>
                <a:schemeClr val="tx2"/>
              </a:solidFill>
            </a:endParaRPr>
          </a:p>
          <a:p>
            <a:pPr marL="1778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Design and implement at least one unique feature or capability</a:t>
            </a:r>
            <a:endParaRPr lang="en-US" sz="2000" dirty="0">
              <a:solidFill>
                <a:schemeClr val="tx2"/>
              </a:solidFill>
            </a:endParaRPr>
          </a:p>
          <a:p>
            <a:pPr marL="1778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Prepare Project Ideas for Capstone</a:t>
            </a:r>
            <a:endParaRPr lang="en-US" sz="2000" dirty="0">
              <a:solidFill>
                <a:schemeClr val="tx2"/>
              </a:solidFill>
            </a:endParaRPr>
          </a:p>
          <a:p>
            <a:pPr marL="1778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2"/>
                </a:solidFill>
              </a:rPr>
              <a:t>Final project report / presentation</a:t>
            </a:r>
            <a:endParaRPr lang="en-US" sz="2000" dirty="0">
              <a:solidFill>
                <a:schemeClr val="tx2"/>
              </a:solidFill>
            </a:endParaRPr>
          </a:p>
          <a:p>
            <a:pPr marL="177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177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535970" y="4114799"/>
            <a:ext cx="3655725" cy="2743201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F4AD37-FDE0-44BC-B625-8ABA633201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6053714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0B11AC-2EF1-49CE-8808-45692438B76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1464" y="6046069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5EB2E-7DF9-4EE6-A684-F00CA1C2A147}"/>
              </a:ext>
            </a:extLst>
          </p:cNvPr>
          <p:cNvSpPr txBox="1"/>
          <p:nvPr/>
        </p:nvSpPr>
        <p:spPr>
          <a:xfrm>
            <a:off x="1966202" y="6224742"/>
            <a:ext cx="159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269921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7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7740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Marks  Distribution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AA33094A-8E45-4611-BA5C-46D7A22B4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437" y="1700784"/>
            <a:ext cx="3785616" cy="378561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59263" y="2492896"/>
            <a:ext cx="4766330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Phase 1: </a:t>
            </a:r>
            <a:r>
              <a:rPr lang="en-US" sz="2400" dirty="0">
                <a:solidFill>
                  <a:schemeClr val="tx2"/>
                </a:solidFill>
              </a:rPr>
              <a:t>25%   </a:t>
            </a:r>
          </a:p>
          <a:p>
            <a:pPr marL="1714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Phase 2: </a:t>
            </a:r>
            <a:r>
              <a:rPr lang="en-US" sz="2400" dirty="0">
                <a:solidFill>
                  <a:schemeClr val="tx2"/>
                </a:solidFill>
              </a:rPr>
              <a:t>25%  </a:t>
            </a:r>
          </a:p>
          <a:p>
            <a:pPr marL="1714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Phase 3: </a:t>
            </a:r>
            <a:r>
              <a:rPr lang="en-US" sz="2400" dirty="0">
                <a:solidFill>
                  <a:schemeClr val="tx2"/>
                </a:solidFill>
              </a:rPr>
              <a:t>25% </a:t>
            </a:r>
          </a:p>
          <a:p>
            <a:pPr marL="1714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Overall performance: </a:t>
            </a:r>
            <a:r>
              <a:rPr lang="en-US" sz="2400" dirty="0">
                <a:solidFill>
                  <a:schemeClr val="tx2"/>
                </a:solidFill>
              </a:rPr>
              <a:t>25% (individual mark) 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4E421-1AE4-4098-B556-5207895D363A}"/>
              </a:ext>
            </a:extLst>
          </p:cNvPr>
          <p:cNvSpPr txBox="1"/>
          <p:nvPr/>
        </p:nvSpPr>
        <p:spPr>
          <a:xfrm>
            <a:off x="479375" y="5338583"/>
            <a:ext cx="3980677" cy="1200329"/>
          </a:xfrm>
          <a:prstGeom prst="rect">
            <a:avLst/>
          </a:prstGeom>
          <a:solidFill>
            <a:schemeClr val="accent6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There will be weekly debrief sessions as well as End-of-phase debriefs. All will use defined rubrics already in eConestoga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20681E-DF01-440B-A52F-2B67D2DB39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423" y="623411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4672" y="1401859"/>
            <a:ext cx="4130185" cy="4054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Policies &amp; Procedures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839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4511824" y="1553134"/>
            <a:ext cx="6192688" cy="37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  <a:p>
            <a:pPr marL="177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Marks for each phase will be assigned at the end of the phase. </a:t>
            </a:r>
          </a:p>
          <a:p>
            <a:pPr marL="177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No project marks will carryover from one phase to another. </a:t>
            </a:r>
          </a:p>
          <a:p>
            <a:pPr marL="1778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535970" y="4114799"/>
            <a:ext cx="3655725" cy="2743201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55E8B8-3C63-4334-9EED-D716F43787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360" y="59841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1401859"/>
            <a:ext cx="2851359" cy="4054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Management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839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3863752" y="1401859"/>
            <a:ext cx="7200800" cy="4054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Project plan </a:t>
            </a:r>
            <a:r>
              <a:rPr lang="en-US" sz="2000" dirty="0">
                <a:solidFill>
                  <a:schemeClr val="tx2"/>
                </a:solidFill>
              </a:rPr>
              <a:t>that assigns tasks for each group member by week. (</a:t>
            </a:r>
            <a:r>
              <a:rPr lang="en-US" sz="2000" u="sng" dirty="0">
                <a:solidFill>
                  <a:schemeClr val="tx2"/>
                </a:solidFill>
              </a:rPr>
              <a:t>Due next Monday</a:t>
            </a:r>
            <a:r>
              <a:rPr lang="en-US" sz="2000" dirty="0">
                <a:solidFill>
                  <a:schemeClr val="tx2"/>
                </a:solidFill>
              </a:rPr>
              <a:t>) – Later converted to online Gantt chart  </a:t>
            </a:r>
          </a:p>
          <a:p>
            <a:pPr marL="17145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Weekly status reports - </a:t>
            </a:r>
            <a:r>
              <a:rPr lang="en-US" sz="2000" dirty="0">
                <a:solidFill>
                  <a:schemeClr val="tx2"/>
                </a:solidFill>
              </a:rPr>
              <a:t>See Status Report Template</a:t>
            </a:r>
          </a:p>
          <a:p>
            <a:pPr marL="1714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Engineering logbook – </a:t>
            </a:r>
            <a:r>
              <a:rPr lang="en-US" sz="2000" dirty="0">
                <a:solidFill>
                  <a:schemeClr val="tx2"/>
                </a:solidFill>
              </a:rPr>
              <a:t>Each team member shall keep an online logbook and shall update and present it weekly </a:t>
            </a:r>
          </a:p>
          <a:p>
            <a:pPr marL="1714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Meeting minutes </a:t>
            </a:r>
            <a:r>
              <a:rPr lang="en-US" sz="2000" dirty="0">
                <a:solidFill>
                  <a:schemeClr val="tx2"/>
                </a:solidFill>
              </a:rPr>
              <a:t>should be recorded in your online Logbooks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535970" y="4114799"/>
            <a:ext cx="3655725" cy="2743201"/>
            <a:chOff x="-305" y="-1"/>
            <a:chExt cx="3832880" cy="287613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D097E1-0A1A-4C4B-AF25-30995F43C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360" y="61118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3" y="1401859"/>
            <a:ext cx="2411008" cy="40542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Technical Documents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839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3605443" y="1431039"/>
            <a:ext cx="8026643" cy="3751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Design documents - </a:t>
            </a:r>
            <a:r>
              <a:rPr lang="en-US" sz="2000" dirty="0">
                <a:solidFill>
                  <a:schemeClr val="tx2"/>
                </a:solidFill>
              </a:rPr>
              <a:t>design outcomes, justifications, calculations,  application-of-theory, comparisons, as appropriate. </a:t>
            </a:r>
          </a:p>
          <a:p>
            <a:pPr marL="2857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Test plans - </a:t>
            </a:r>
            <a:r>
              <a:rPr lang="en-US" sz="2000" dirty="0">
                <a:solidFill>
                  <a:schemeClr val="tx2"/>
                </a:solidFill>
              </a:rPr>
              <a:t>expected results including allowable deviations </a:t>
            </a:r>
          </a:p>
          <a:p>
            <a:pPr marL="171450" indent="-2286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Final report and presentation </a:t>
            </a:r>
            <a:r>
              <a:rPr lang="en-US" sz="2000" dirty="0">
                <a:solidFill>
                  <a:schemeClr val="tx2"/>
                </a:solidFill>
              </a:rPr>
              <a:t>- includes research and investigation work, design work, test plans and results. Must be a comprehensive analysis of your work including product features, capabilities and limitations.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535970" y="4114799"/>
            <a:ext cx="3655725" cy="2743201"/>
            <a:chOff x="-305" y="-1"/>
            <a:chExt cx="3832880" cy="287613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CE4878B-1C70-4E34-9B3F-556D8D149171}"/>
              </a:ext>
            </a:extLst>
          </p:cNvPr>
          <p:cNvSpPr/>
          <p:nvPr/>
        </p:nvSpPr>
        <p:spPr>
          <a:xfrm>
            <a:off x="2549407" y="5182771"/>
            <a:ext cx="7592137" cy="82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solidFill>
                  <a:schemeClr val="tx2"/>
                </a:solidFill>
              </a:rPr>
              <a:t>Each document is evaluated with a rubric, which is available in eConestoga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solidFill>
                  <a:schemeClr val="tx2"/>
                </a:solidFill>
              </a:rPr>
              <a:t>You may wish to upload some of these to your project website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33C813-7E52-4A71-BA18-C760BFD0E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034" y="61118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E340677-6633-426E-91E1-904141035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121701"/>
            <a:ext cx="3476488" cy="17865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End-of-Phase Debriefing</a:t>
            </a:r>
          </a:p>
        </p:txBody>
      </p:sp>
      <p:pic>
        <p:nvPicPr>
          <p:cNvPr id="22" name="Graphic 21" descr="Questions">
            <a:extLst>
              <a:ext uri="{FF2B5EF4-FFF2-40B4-BE49-F238E27FC236}">
                <a16:creationId xmlns:a16="http://schemas.microsoft.com/office/drawing/2014/main" id="{EE651CDB-7FA0-4F06-8B89-D30188F3E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0876" y="743798"/>
            <a:ext cx="5367528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F425BE-02DB-4CD5-94E4-0068507A8FE9}"/>
              </a:ext>
            </a:extLst>
          </p:cNvPr>
          <p:cNvSpPr/>
          <p:nvPr/>
        </p:nvSpPr>
        <p:spPr>
          <a:xfrm>
            <a:off x="1487584" y="5179434"/>
            <a:ext cx="432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dirty="0"/>
              <a:t>The End-of-Phase Evaluation includes both a </a:t>
            </a:r>
            <a:r>
              <a:rPr lang="en-US" b="1" dirty="0"/>
              <a:t>Group</a:t>
            </a:r>
            <a:r>
              <a:rPr lang="en-US" dirty="0"/>
              <a:t> and an </a:t>
            </a:r>
            <a:r>
              <a:rPr lang="en-US" b="1" dirty="0"/>
              <a:t>Individual</a:t>
            </a:r>
            <a:r>
              <a:rPr lang="en-US" dirty="0"/>
              <a:t> assessment   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04BD9E-9A0C-4AE4-9D74-EAD349C69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602" y="616280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593562" y="-1"/>
            <a:ext cx="9678902" cy="965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Remote Connection to Elevators (watch later)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A83095A-8D4E-4AA0-BAEC-6EEDA2A95C2E}" type="slidenum">
              <a:rPr lang="en-US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7" name="Online Media 6" title="ESE - How to connect to the Elevators from home (Private Video)">
            <a:hlinkClick r:id="" action="ppaction://media"/>
            <a:extLst>
              <a:ext uri="{FF2B5EF4-FFF2-40B4-BE49-F238E27FC236}">
                <a16:creationId xmlns:a16="http://schemas.microsoft.com/office/drawing/2014/main" id="{937D07D1-6813-4C82-A740-C77E95D455B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728192" y="1086697"/>
            <a:ext cx="8544272" cy="4806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3544D0-5639-4F55-A44A-0936628FF72F}"/>
              </a:ext>
            </a:extLst>
          </p:cNvPr>
          <p:cNvSpPr/>
          <p:nvPr/>
        </p:nvSpPr>
        <p:spPr>
          <a:xfrm>
            <a:off x="1631504" y="5914817"/>
            <a:ext cx="2498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6"/>
              </a:rPr>
              <a:t>https://youtu.be/NkdtqAjuLWk</a:t>
            </a:r>
            <a:r>
              <a:rPr lang="en-US" sz="14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ADA572-CD14-4861-8E1F-A052F624D675}"/>
              </a:ext>
            </a:extLst>
          </p:cNvPr>
          <p:cNvSpPr txBox="1"/>
          <p:nvPr/>
        </p:nvSpPr>
        <p:spPr>
          <a:xfrm>
            <a:off x="4443277" y="5983997"/>
            <a:ext cx="4248472" cy="646331"/>
          </a:xfrm>
          <a:prstGeom prst="rect">
            <a:avLst/>
          </a:prstGeom>
          <a:solidFill>
            <a:schemeClr val="accent6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 is also a document in eConestoga with these details 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EB1D1C4-7837-4E67-B2EE-0CF4F86E758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6832" y="61191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6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Semester Info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49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640080" y="1243013"/>
            <a:ext cx="3855720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To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5879" y="989457"/>
            <a:ext cx="7175815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Complete group sign up sheet: </a:t>
            </a:r>
            <a:r>
              <a:rPr lang="en-US" sz="2400" dirty="0">
                <a:solidFill>
                  <a:schemeClr val="tx2"/>
                </a:solidFill>
                <a:hlinkClick r:id="rId4"/>
              </a:rPr>
              <a:t>Google doc </a:t>
            </a:r>
            <a:endParaRPr lang="en-US" sz="2400" dirty="0">
              <a:solidFill>
                <a:schemeClr val="tx2"/>
              </a:solidFill>
            </a:endParaRPr>
          </a:p>
          <a:p>
            <a:pPr marL="5715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Project Plan: (Sample Gantt Chart in </a:t>
            </a:r>
            <a:r>
              <a:rPr lang="en-US" sz="2400" dirty="0" err="1">
                <a:solidFill>
                  <a:schemeClr val="tx2"/>
                </a:solidFill>
              </a:rPr>
              <a:t>eCon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pPr marL="5715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Read Project Charter (</a:t>
            </a:r>
            <a:r>
              <a:rPr lang="en-US" sz="2400" dirty="0" err="1">
                <a:solidFill>
                  <a:schemeClr val="tx2"/>
                </a:solidFill>
              </a:rPr>
              <a:t>eCon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A83095A-8D4E-4AA0-BAEC-6EEDA2A95C2E}" type="slidenum">
              <a:rPr lang="en-US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16A0B3-BA82-4BCB-A9F3-1A8A32460D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344" y="61734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7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EB42E4-F229-4946-8C91-3708DE7A4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6" y="71640"/>
            <a:ext cx="10404648" cy="67272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2EAA12-3ACE-4645-B690-83A2F4B6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2240" y="6311547"/>
            <a:ext cx="2133600" cy="365125"/>
          </a:xfrm>
        </p:spPr>
        <p:txBody>
          <a:bodyPr/>
          <a:lstStyle/>
          <a:p>
            <a:fld id="{8A83095A-8D4E-4AA0-BAEC-6EEDA2A95C2E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47C85D-8297-48FC-8459-991DC777B141}"/>
              </a:ext>
            </a:extLst>
          </p:cNvPr>
          <p:cNvSpPr/>
          <p:nvPr/>
        </p:nvSpPr>
        <p:spPr>
          <a:xfrm>
            <a:off x="7168722" y="3388918"/>
            <a:ext cx="1152128" cy="63047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C70106-E64A-4E93-9299-6DBC548C0B61}"/>
              </a:ext>
            </a:extLst>
          </p:cNvPr>
          <p:cNvSpPr/>
          <p:nvPr/>
        </p:nvSpPr>
        <p:spPr>
          <a:xfrm>
            <a:off x="7168722" y="5409240"/>
            <a:ext cx="1152128" cy="60601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3D40BA-059A-49EE-ABBC-6A23C4C47DA6}"/>
              </a:ext>
            </a:extLst>
          </p:cNvPr>
          <p:cNvGrpSpPr/>
          <p:nvPr/>
        </p:nvGrpSpPr>
        <p:grpSpPr>
          <a:xfrm>
            <a:off x="7027180" y="101411"/>
            <a:ext cx="1368152" cy="6532148"/>
            <a:chOff x="6571096" y="10923"/>
            <a:chExt cx="1477144" cy="6851253"/>
          </a:xfrm>
          <a:noFill/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8CAA57-F403-49A0-A777-2E5564480188}"/>
                </a:ext>
              </a:extLst>
            </p:cNvPr>
            <p:cNvSpPr/>
            <p:nvPr/>
          </p:nvSpPr>
          <p:spPr>
            <a:xfrm>
              <a:off x="6571096" y="717156"/>
              <a:ext cx="1477144" cy="6145020"/>
            </a:xfrm>
            <a:prstGeom prst="round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876E5A-B213-42D1-88C0-7CAC49B83341}"/>
                </a:ext>
              </a:extLst>
            </p:cNvPr>
            <p:cNvSpPr txBox="1"/>
            <p:nvPr/>
          </p:nvSpPr>
          <p:spPr>
            <a:xfrm>
              <a:off x="6640996" y="10923"/>
              <a:ext cx="1291928" cy="67790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Current Semester</a:t>
              </a:r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D569A8-CA2D-4939-A4DC-86DC0D37C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184" y="61893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59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5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DA5FB-9EB7-4527-9132-D1A9BBF0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37659-A86E-41F1-A01F-DD4048069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656" y="1412776"/>
            <a:ext cx="5928320" cy="4462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33457-6ACB-4518-B7FC-E23A814E3C8B}"/>
              </a:ext>
            </a:extLst>
          </p:cNvPr>
          <p:cNvSpPr txBox="1"/>
          <p:nvPr/>
        </p:nvSpPr>
        <p:spPr>
          <a:xfrm>
            <a:off x="3671392" y="433371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Your Weekly Schedule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5266CF2-B97C-40E9-9BCD-7005F963D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1344" y="60854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5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DA5FB-9EB7-4527-9132-D1A9BBF0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53997-4A9B-4CF1-B33B-17CA7114C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464" y="725160"/>
            <a:ext cx="9468544" cy="6111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A8EDA-06A2-4201-B4D4-CD2C74A85948}"/>
              </a:ext>
            </a:extLst>
          </p:cNvPr>
          <p:cNvSpPr txBox="1"/>
          <p:nvPr/>
        </p:nvSpPr>
        <p:spPr>
          <a:xfrm>
            <a:off x="3647728" y="268538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Semester Week-By-Week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1D1091-4E26-449E-9FF4-BFC924EF1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1344" y="61229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3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Brief Project Introduction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395923E-DF7F-406E-900C-6127807A0252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ED8065-4485-4772-82FB-20D304DE9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973" y="61318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5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552" y="188641"/>
            <a:ext cx="7772400" cy="648072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Elevator Components</a:t>
            </a:r>
            <a:endParaRPr lang="en-CA" sz="28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022336" y="6451953"/>
            <a:ext cx="2133600" cy="365125"/>
          </a:xfrm>
        </p:spPr>
        <p:txBody>
          <a:bodyPr/>
          <a:lstStyle/>
          <a:p>
            <a:fld id="{7395923E-DF7F-406E-900C-6127807A0252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59484" y="1562416"/>
            <a:ext cx="7027936" cy="4533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159484" y="3825465"/>
            <a:ext cx="1267296" cy="461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73438" y="4075543"/>
            <a:ext cx="172819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Raspberry Pi</a:t>
            </a: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3801630" y="4425631"/>
            <a:ext cx="1017710" cy="995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4828209" y="3369643"/>
            <a:ext cx="0" cy="10559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58628" y="4874783"/>
            <a:ext cx="1008112" cy="361311"/>
          </a:xfrm>
          <a:prstGeom prst="rect">
            <a:avLst/>
          </a:prstGeom>
          <a:ln>
            <a:prstDash val="lg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endParaRPr lang="en-US" dirty="0"/>
          </a:p>
        </p:txBody>
      </p:sp>
      <p:cxnSp>
        <p:nvCxnSpPr>
          <p:cNvPr id="2048" name="Straight Arrow Connector 2047"/>
          <p:cNvCxnSpPr>
            <a:cxnSpLocks/>
          </p:cNvCxnSpPr>
          <p:nvPr/>
        </p:nvCxnSpPr>
        <p:spPr>
          <a:xfrm>
            <a:off x="3381412" y="1550482"/>
            <a:ext cx="4104456" cy="54767"/>
          </a:xfrm>
          <a:prstGeom prst="straightConnector1">
            <a:avLst/>
          </a:prstGeom>
          <a:ln w="19050"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Connector 2050"/>
          <p:cNvCxnSpPr/>
          <p:nvPr/>
        </p:nvCxnSpPr>
        <p:spPr>
          <a:xfrm flipV="1">
            <a:off x="3381412" y="1562416"/>
            <a:ext cx="0" cy="1728192"/>
          </a:xfrm>
          <a:prstGeom prst="line">
            <a:avLst/>
          </a:prstGeom>
          <a:ln w="22225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TextBox 2053"/>
          <p:cNvSpPr txBox="1"/>
          <p:nvPr/>
        </p:nvSpPr>
        <p:spPr>
          <a:xfrm>
            <a:off x="4038848" y="609641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Distance information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12133" y="1605249"/>
            <a:ext cx="1578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Motor control</a:t>
            </a:r>
          </a:p>
        </p:txBody>
      </p:sp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98CA36-EE2D-4B10-94C4-B96C8F205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1344" y="613016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8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2000"/>
            <a:lum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3095A-8D4E-4AA0-BAEC-6EEDA2A95C2E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949696"/>
            <a:ext cx="8082644" cy="5719664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9EB05D-FDFC-4F2B-A23F-DFF709F6737C}"/>
              </a:ext>
            </a:extLst>
          </p:cNvPr>
          <p:cNvSpPr txBox="1">
            <a:spLocks/>
          </p:cNvSpPr>
          <p:nvPr/>
        </p:nvSpPr>
        <p:spPr>
          <a:xfrm>
            <a:off x="191344" y="190851"/>
            <a:ext cx="1180931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CAN / LAN Network Diagram</a:t>
            </a:r>
            <a:endParaRPr lang="en-CA" sz="28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241888-ED00-4F87-A492-2A206026D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51584" y="59394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6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929</Words>
  <Application>Microsoft Office PowerPoint</Application>
  <PresentationFormat>Widescreen</PresentationFormat>
  <Paragraphs>168</Paragraphs>
  <Slides>30</Slides>
  <Notes>7</Notes>
  <HiddenSlides>0</HiddenSlides>
  <MMClips>36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Verdana</vt:lpstr>
      <vt:lpstr>Office Theme</vt:lpstr>
      <vt:lpstr>Project VI</vt:lpstr>
      <vt:lpstr>The Elevator Project</vt:lpstr>
      <vt:lpstr>Semester Info</vt:lpstr>
      <vt:lpstr>PowerPoint Presentation</vt:lpstr>
      <vt:lpstr>PowerPoint Presentation</vt:lpstr>
      <vt:lpstr>PowerPoint Presentation</vt:lpstr>
      <vt:lpstr>Brief Project Introduction</vt:lpstr>
      <vt:lpstr>Elevator Components</vt:lpstr>
      <vt:lpstr>PowerPoint Presentation</vt:lpstr>
      <vt:lpstr>PowerPoint Presentation</vt:lpstr>
      <vt:lpstr>Connection to Theory in this semester</vt:lpstr>
      <vt:lpstr>Software Engineering</vt:lpstr>
      <vt:lpstr>Software Engineering</vt:lpstr>
      <vt:lpstr>Data Communications</vt:lpstr>
      <vt:lpstr>PowerPoint Presentation</vt:lpstr>
      <vt:lpstr>PowerPoint Presentation</vt:lpstr>
      <vt:lpstr>Datacom: CAN Network Components</vt:lpstr>
      <vt:lpstr>Datacom: CAN Frames / Capabilities</vt:lpstr>
      <vt:lpstr>Project Details</vt:lpstr>
      <vt:lpstr>Project Phases </vt:lpstr>
      <vt:lpstr>PowerPoint Presentation</vt:lpstr>
      <vt:lpstr>PowerPoint Presentation</vt:lpstr>
      <vt:lpstr>PowerPoint Presentation</vt:lpstr>
      <vt:lpstr>Marks  Distribution</vt:lpstr>
      <vt:lpstr>PowerPoint Presentation</vt:lpstr>
      <vt:lpstr>Project Management</vt:lpstr>
      <vt:lpstr>Technical Documents</vt:lpstr>
      <vt:lpstr>End-of-Phase Debriefing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VI</dc:title>
  <dc:creator>Michael Galle</dc:creator>
  <cp:lastModifiedBy>Michael Galle</cp:lastModifiedBy>
  <cp:revision>60</cp:revision>
  <dcterms:created xsi:type="dcterms:W3CDTF">2020-05-11T16:28:43Z</dcterms:created>
  <dcterms:modified xsi:type="dcterms:W3CDTF">2020-05-11T21:19:28Z</dcterms:modified>
</cp:coreProperties>
</file>